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4" r:id="rId22"/>
    <p:sldId id="295" r:id="rId23"/>
    <p:sldId id="296" r:id="rId24"/>
    <p:sldId id="293" r:id="rId25"/>
    <p:sldId id="297" r:id="rId26"/>
    <p:sldId id="298" r:id="rId27"/>
    <p:sldId id="299" r:id="rId28"/>
    <p:sldId id="300" r:id="rId29"/>
    <p:sldId id="301" r:id="rId30"/>
    <p:sldId id="302" r:id="rId31"/>
    <p:sldId id="303" r:id="rId32"/>
    <p:sldId id="304" r:id="rId33"/>
    <p:sldId id="305" r:id="rId34"/>
    <p:sldId id="306" r:id="rId35"/>
    <p:sldId id="307" r:id="rId3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C456"/>
    <a:srgbClr val="0597DD"/>
    <a:srgbClr val="012B5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C0C6F-CDDD-4662-9DA0-3CBFCD37FD8E}" type="datetime1">
              <a:rPr lang="pt-BR" smtClean="0"/>
              <a:t>22/08/2023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21A4-12FA-4C9A-8282-C2BFD2881E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718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E7B25-8111-442E-A41B-2383A35EB02C}" type="datetime1">
              <a:rPr lang="pt-BR" smtClean="0"/>
              <a:pPr/>
              <a:t>22/08/2023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FB8DB5-BF7E-AF45-F5B9-3DFA48E28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001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28503" y="2302439"/>
            <a:ext cx="8934994" cy="2253122"/>
          </a:xfrm>
          <a:solidFill>
            <a:srgbClr val="0597DD"/>
          </a:solidFill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266700" indent="0" algn="just">
              <a:buNone/>
              <a:defRPr>
                <a:solidFill>
                  <a:schemeClr val="bg1"/>
                </a:solidFill>
              </a:defRPr>
            </a:lvl2pPr>
            <a:lvl3pPr marL="447675" indent="0" algn="just">
              <a:buNone/>
              <a:defRPr>
                <a:solidFill>
                  <a:schemeClr val="bg1"/>
                </a:solidFill>
              </a:defRPr>
            </a:lvl3pPr>
            <a:lvl4pPr marL="628650" indent="0" algn="just">
              <a:buNone/>
              <a:defRPr>
                <a:solidFill>
                  <a:schemeClr val="bg1"/>
                </a:solidFill>
              </a:defRPr>
            </a:lvl4pPr>
            <a:lvl5pPr marL="809625" indent="0" algn="just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72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B4D180-6A28-9AAE-01CE-CC636C0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1860913"/>
            <a:ext cx="11242675" cy="90841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9166" y="3055179"/>
            <a:ext cx="4493668" cy="36068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4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26079" y="1515292"/>
            <a:ext cx="6113417" cy="51467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6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295434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91840C-6556-EDC8-783F-3AA23C5A48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3999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Imagem 9">
            <a:extLst>
              <a:ext uri="{FF2B5EF4-FFF2-40B4-BE49-F238E27FC236}">
                <a16:creationId xmlns:a16="http://schemas.microsoft.com/office/drawing/2014/main" id="{E71B3AD9-8683-A483-EF03-28BE9FF958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47751" y="1310707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CD943CED-2AE9-7AEF-28B1-914E57DE54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87891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151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8" y="1854926"/>
            <a:ext cx="11307705" cy="48593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98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Mendes, 1993</a:t>
            </a:r>
          </a:p>
        </p:txBody>
      </p:sp>
    </p:spTree>
    <p:extLst>
      <p:ext uri="{BB962C8B-B14F-4D97-AF65-F5344CB8AC3E}">
        <p14:creationId xmlns:p14="http://schemas.microsoft.com/office/powerpoint/2010/main" val="11934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" name="Espaço Reservado para Imagem 9">
            <a:extLst>
              <a:ext uri="{FF2B5EF4-FFF2-40B4-BE49-F238E27FC236}">
                <a16:creationId xmlns:a16="http://schemas.microsoft.com/office/drawing/2014/main" id="{CAC5B6EF-CB96-4E58-A464-A9111D6B57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0864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7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sv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1.sv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svg"/><Relationship Id="rId10" Type="http://schemas.openxmlformats.org/officeDocument/2006/relationships/theme" Target="../theme/theme1.xml"/><Relationship Id="rId19" Type="http://schemas.openxmlformats.org/officeDocument/2006/relationships/image" Target="../media/image9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94113"/>
            <a:ext cx="10800000" cy="4545875"/>
          </a:xfrm>
          <a:prstGeom prst="rect">
            <a:avLst/>
          </a:prstGeom>
          <a:solidFill>
            <a:srgbClr val="0597DD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631E85-78AE-51B3-8E81-8C39EC62D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229" y="4150"/>
            <a:ext cx="1412292" cy="14146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0" r:id="rId2"/>
    <p:sldLayoutId id="2147483677" r:id="rId3"/>
    <p:sldLayoutId id="2147483671" r:id="rId4"/>
    <p:sldLayoutId id="2147483674" r:id="rId5"/>
    <p:sldLayoutId id="2147483676" r:id="rId6"/>
    <p:sldLayoutId id="2147483675" r:id="rId7"/>
    <p:sldLayoutId id="2147483672" r:id="rId8"/>
    <p:sldLayoutId id="214748367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rgbClr val="0597DD"/>
          </a:solidFill>
          <a:latin typeface="+mj-lt"/>
          <a:ea typeface="+mj-ea"/>
          <a:cs typeface="+mj-cs"/>
        </a:defRPr>
      </a:lvl1pPr>
    </p:titleStyle>
    <p:bodyStyle>
      <a:lvl1pPr marL="266700" indent="-266700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4767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62865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80962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150000"/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99060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5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8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 – UMA NOVA ABA VAI ABRIR.  ACESSAR “CRIAR UM NOVO MAPA”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8164CF-18BF-2C20-39F9-3ADAA271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873"/>
          <a:stretch/>
        </p:blipFill>
        <p:spPr>
          <a:xfrm>
            <a:off x="683999" y="1837922"/>
            <a:ext cx="10508974" cy="492068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BBE0D02-3FAD-6EFF-70E7-C0CD72B734C6}"/>
              </a:ext>
            </a:extLst>
          </p:cNvPr>
          <p:cNvSpPr/>
          <p:nvPr/>
        </p:nvSpPr>
        <p:spPr>
          <a:xfrm>
            <a:off x="1338471" y="2213113"/>
            <a:ext cx="1643268" cy="583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1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7– CLIQUE NO “MAPA SEM TÍTULO”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F4BB66-2598-D756-A898-8E1934217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7998"/>
          <a:stretch/>
        </p:blipFill>
        <p:spPr>
          <a:xfrm>
            <a:off x="683999" y="1850264"/>
            <a:ext cx="10204174" cy="47360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32F040C-2DB8-091A-6089-8B47356A840A}"/>
              </a:ext>
            </a:extLst>
          </p:cNvPr>
          <p:cNvSpPr/>
          <p:nvPr/>
        </p:nvSpPr>
        <p:spPr>
          <a:xfrm>
            <a:off x="781879" y="1961322"/>
            <a:ext cx="2054085" cy="795129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7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7– digite o nome do mapa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B8CE0D-1943-A5FA-EEB6-11B5748E0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" t="10845" b="6839"/>
          <a:stretch/>
        </p:blipFill>
        <p:spPr>
          <a:xfrm>
            <a:off x="551478" y="1815548"/>
            <a:ext cx="10548729" cy="490329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05A0112-B795-F241-922D-AC7244E946ED}"/>
              </a:ext>
            </a:extLst>
          </p:cNvPr>
          <p:cNvSpPr/>
          <p:nvPr/>
        </p:nvSpPr>
        <p:spPr>
          <a:xfrm>
            <a:off x="4161183" y="3657600"/>
            <a:ext cx="3326295" cy="60959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7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8– digite o nome de granja na caixa de texto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121601-C9B6-5917-586C-2ABDC1933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848670"/>
            <a:ext cx="10258893" cy="483704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7ACE67A-B8D4-2B9B-2E70-5FB2085737E6}"/>
              </a:ext>
            </a:extLst>
          </p:cNvPr>
          <p:cNvSpPr/>
          <p:nvPr/>
        </p:nvSpPr>
        <p:spPr>
          <a:xfrm>
            <a:off x="3096750" y="1848670"/>
            <a:ext cx="2716695" cy="450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0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9– clique em adicionar mapa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A324EA-157D-C743-EA11-869262482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0" b="6258"/>
          <a:stretch/>
        </p:blipFill>
        <p:spPr>
          <a:xfrm>
            <a:off x="683999" y="1708609"/>
            <a:ext cx="10124661" cy="479820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CB3FE69-5CD5-A93A-644F-540AD3C1E48A}"/>
              </a:ext>
            </a:extLst>
          </p:cNvPr>
          <p:cNvSpPr/>
          <p:nvPr/>
        </p:nvSpPr>
        <p:spPr>
          <a:xfrm>
            <a:off x="5566300" y="3203716"/>
            <a:ext cx="2716695" cy="450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7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10– clique no balde de tinta para mudar cor do ícone ou o próprio ícone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DCF4EA-088B-3BA7-0386-2C6591726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873"/>
          <a:stretch/>
        </p:blipFill>
        <p:spPr>
          <a:xfrm>
            <a:off x="604487" y="2040832"/>
            <a:ext cx="10156279" cy="475554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AA04D70-2CFA-43A2-C7FF-8F793F015549}"/>
              </a:ext>
            </a:extLst>
          </p:cNvPr>
          <p:cNvSpPr/>
          <p:nvPr/>
        </p:nvSpPr>
        <p:spPr>
          <a:xfrm>
            <a:off x="7275832" y="3749278"/>
            <a:ext cx="542952" cy="42515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ECEB553-6958-6B73-A2C9-EC77FA06B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2" t="41155" r="3371" b="12252"/>
          <a:stretch/>
        </p:blipFill>
        <p:spPr>
          <a:xfrm>
            <a:off x="604487" y="2040832"/>
            <a:ext cx="10156279" cy="475554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715D8D4-5CFC-A961-BF88-A761E0A95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30" t="36515" r="30435" b="18439"/>
          <a:stretch/>
        </p:blipFill>
        <p:spPr>
          <a:xfrm>
            <a:off x="604488" y="2040831"/>
            <a:ext cx="10156278" cy="475554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85F2869-75B3-F111-7C1A-436A382CA1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39" t="22788" r="25000" b="7835"/>
          <a:stretch/>
        </p:blipFill>
        <p:spPr>
          <a:xfrm>
            <a:off x="604486" y="2040829"/>
            <a:ext cx="10156280" cy="47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ACAD8-3901-B58B-0153-78E05723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cartográficas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F9EDFD-73DE-A067-1B88-72E0F86BB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Conteúdos do mapa, recursos, exemplos:</a:t>
            </a:r>
          </a:p>
          <a:p>
            <a:pPr lvl="1"/>
            <a:r>
              <a:rPr lang="pt-BR" dirty="0"/>
              <a:t>Escolas</a:t>
            </a:r>
          </a:p>
          <a:p>
            <a:pPr lvl="1"/>
            <a:r>
              <a:rPr lang="pt-BR" dirty="0"/>
              <a:t>Igrejas</a:t>
            </a:r>
          </a:p>
          <a:p>
            <a:pPr lvl="1"/>
            <a:r>
              <a:rPr lang="pt-BR" dirty="0"/>
              <a:t>Pacientes Acamados</a:t>
            </a:r>
          </a:p>
          <a:p>
            <a:pPr lvl="1"/>
            <a:r>
              <a:rPr lang="pt-BR" dirty="0"/>
              <a:t>Gestantes</a:t>
            </a:r>
          </a:p>
          <a:p>
            <a:pPr lvl="1"/>
            <a:r>
              <a:rPr lang="pt-BR" dirty="0"/>
              <a:t>Foco do Mosquito Aedes</a:t>
            </a:r>
          </a:p>
          <a:p>
            <a:pPr lvl="1"/>
            <a:r>
              <a:rPr lang="pt-BR" dirty="0"/>
              <a:t>Microáreas da USF </a:t>
            </a:r>
          </a:p>
          <a:p>
            <a:pPr lvl="1"/>
            <a:r>
              <a:rPr lang="pt-BR" dirty="0"/>
              <a:t>Áreas da USF e Área de Abrangência da USF...</a:t>
            </a:r>
          </a:p>
        </p:txBody>
      </p:sp>
    </p:spTree>
    <p:extLst>
      <p:ext uri="{BB962C8B-B14F-4D97-AF65-F5344CB8AC3E}">
        <p14:creationId xmlns:p14="http://schemas.microsoft.com/office/powerpoint/2010/main" val="2985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5666AC6-1C7C-8185-8EF2-FB047B1122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ADICIONANDO CAMADAS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607DCFB-83F0-E54E-A53B-5181A7315A35}"/>
              </a:ext>
            </a:extLst>
          </p:cNvPr>
          <p:cNvSpPr/>
          <p:nvPr/>
        </p:nvSpPr>
        <p:spPr>
          <a:xfrm>
            <a:off x="1628503" y="4651514"/>
            <a:ext cx="8934994" cy="1086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RE</a:t>
            </a:r>
            <a:r>
              <a:rPr lang="pt-BR" sz="4000" dirty="0">
                <a:solidFill>
                  <a:srgbClr val="002060"/>
                </a:solidFill>
              </a:rPr>
              <a:t>RECURSOS SOCIAIS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1496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4C694-D3B4-9193-D3A5-98A8FC62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 acessar os dois relatórios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019758-F22A-2A48-82C2-F0EA7208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69" b="6451"/>
          <a:stretch/>
        </p:blipFill>
        <p:spPr>
          <a:xfrm>
            <a:off x="596699" y="1908312"/>
            <a:ext cx="10998602" cy="4518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F234CCB-7ECC-FC12-BFCB-D0D0B18FBA78}"/>
              </a:ext>
            </a:extLst>
          </p:cNvPr>
          <p:cNvSpPr/>
          <p:nvPr/>
        </p:nvSpPr>
        <p:spPr>
          <a:xfrm>
            <a:off x="795130" y="2385391"/>
            <a:ext cx="1152940" cy="43328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5D1E89E-9D40-CA0E-A7CD-330E28256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89" b="6259"/>
          <a:stretch/>
        </p:blipFill>
        <p:spPr>
          <a:xfrm>
            <a:off x="596699" y="1908312"/>
            <a:ext cx="10998603" cy="451899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B53C708-D4C7-01E8-26D6-D9AB308B1E10}"/>
              </a:ext>
            </a:extLst>
          </p:cNvPr>
          <p:cNvSpPr/>
          <p:nvPr/>
        </p:nvSpPr>
        <p:spPr>
          <a:xfrm>
            <a:off x="683999" y="3165412"/>
            <a:ext cx="3026610" cy="43328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DB44A5E-C042-4F00-BD86-0BA356188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41" r="1087" b="6260"/>
          <a:stretch/>
        </p:blipFill>
        <p:spPr>
          <a:xfrm>
            <a:off x="596698" y="1942532"/>
            <a:ext cx="10998603" cy="448477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B858A10B-4938-F77E-43BE-C23F3C4ECCA5}"/>
              </a:ext>
            </a:extLst>
          </p:cNvPr>
          <p:cNvSpPr/>
          <p:nvPr/>
        </p:nvSpPr>
        <p:spPr>
          <a:xfrm>
            <a:off x="1225825" y="4174434"/>
            <a:ext cx="1782418" cy="54333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7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9C58E-089C-D8DA-CBDA-7B733BCA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DE CADASTRO DOMICILIAR E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EDD1F3-0D01-741A-369D-9F0D22DF7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2" r="2265" b="6839"/>
          <a:stretch/>
        </p:blipFill>
        <p:spPr>
          <a:xfrm>
            <a:off x="794094" y="1823389"/>
            <a:ext cx="10603811" cy="47761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C0490CD-9FA2-5664-BE51-20AD49D88397}"/>
              </a:ext>
            </a:extLst>
          </p:cNvPr>
          <p:cNvSpPr/>
          <p:nvPr/>
        </p:nvSpPr>
        <p:spPr>
          <a:xfrm>
            <a:off x="4280452" y="3776871"/>
            <a:ext cx="4412973" cy="34455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00D114-A21A-FA2E-BBF2-4A76FBEF1399}"/>
              </a:ext>
            </a:extLst>
          </p:cNvPr>
          <p:cNvSpPr/>
          <p:nvPr/>
        </p:nvSpPr>
        <p:spPr>
          <a:xfrm>
            <a:off x="4280452" y="4121427"/>
            <a:ext cx="4412973" cy="3578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BAA4415-AB33-B2D7-48EB-E63085272C4B}"/>
              </a:ext>
            </a:extLst>
          </p:cNvPr>
          <p:cNvSpPr/>
          <p:nvPr/>
        </p:nvSpPr>
        <p:spPr>
          <a:xfrm>
            <a:off x="4181063" y="5124272"/>
            <a:ext cx="4412973" cy="7729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FE1F02C-F5A8-4A1B-4A9A-D78B7C042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30" r="3152" b="6065"/>
          <a:stretch/>
        </p:blipFill>
        <p:spPr>
          <a:xfrm>
            <a:off x="794094" y="1823388"/>
            <a:ext cx="10603811" cy="477619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3C72D85-DC11-2FCE-66FF-A72D8B7D7E4D}"/>
              </a:ext>
            </a:extLst>
          </p:cNvPr>
          <p:cNvSpPr/>
          <p:nvPr/>
        </p:nvSpPr>
        <p:spPr>
          <a:xfrm>
            <a:off x="4313581" y="4580932"/>
            <a:ext cx="4379844" cy="191263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6C50E71-9BA2-B037-3CD3-28EE8D7C4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92" r="2065" b="5292"/>
          <a:stretch/>
        </p:blipFill>
        <p:spPr>
          <a:xfrm>
            <a:off x="794094" y="1823387"/>
            <a:ext cx="10603811" cy="477619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F3C43A2-74C1-073C-BF1D-A8ECE5476EBC}"/>
              </a:ext>
            </a:extLst>
          </p:cNvPr>
          <p:cNvSpPr/>
          <p:nvPr/>
        </p:nvSpPr>
        <p:spPr>
          <a:xfrm>
            <a:off x="4267587" y="4746587"/>
            <a:ext cx="4412972" cy="174697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 – fazer o login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B124545-6F86-D0CB-C1B0-5BFE8A23C7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4180" b="9738"/>
          <a:stretch/>
        </p:blipFill>
        <p:spPr>
          <a:xfrm>
            <a:off x="684000" y="1895061"/>
            <a:ext cx="11216452" cy="4217872"/>
          </a:xfr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05E87D1F-0988-5D8C-B634-F2207235FB49}"/>
              </a:ext>
            </a:extLst>
          </p:cNvPr>
          <p:cNvSpPr/>
          <p:nvPr/>
        </p:nvSpPr>
        <p:spPr>
          <a:xfrm rot="10800000">
            <a:off x="11045687" y="2300369"/>
            <a:ext cx="503583" cy="1753324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7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02AB8-0D53-67AE-AB32-7F5DBA49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DE CADASTRO DOMICILIAR E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ED01B9-3FE6-E204-8EB6-73D448595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8" t="26944" r="22283" b="13605"/>
          <a:stretch/>
        </p:blipFill>
        <p:spPr>
          <a:xfrm>
            <a:off x="901147" y="1848627"/>
            <a:ext cx="10389705" cy="47021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3C0050-132A-0DBF-812E-149B3B368D4C}"/>
              </a:ext>
            </a:extLst>
          </p:cNvPr>
          <p:cNvSpPr/>
          <p:nvPr/>
        </p:nvSpPr>
        <p:spPr>
          <a:xfrm>
            <a:off x="1225824" y="3949149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920653-8928-90F9-F415-68F7CB090A1A}"/>
              </a:ext>
            </a:extLst>
          </p:cNvPr>
          <p:cNvSpPr/>
          <p:nvPr/>
        </p:nvSpPr>
        <p:spPr>
          <a:xfrm>
            <a:off x="1225823" y="5183715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CF7D0C-9B90-CCC0-0B54-A6F105302D18}"/>
              </a:ext>
            </a:extLst>
          </p:cNvPr>
          <p:cNvSpPr/>
          <p:nvPr/>
        </p:nvSpPr>
        <p:spPr>
          <a:xfrm>
            <a:off x="1232451" y="5614410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7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5FA05-DBEE-82B6-CB2D-56467E1B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Relatórios De cadastro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983D40-56BF-BF4A-08F0-F7F609750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6" r="4674" b="12252"/>
          <a:stretch/>
        </p:blipFill>
        <p:spPr>
          <a:xfrm>
            <a:off x="474662" y="1861879"/>
            <a:ext cx="11242676" cy="470217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3A74740-13D8-DE38-C466-157CD086CDBE}"/>
              </a:ext>
            </a:extLst>
          </p:cNvPr>
          <p:cNvSpPr/>
          <p:nvPr/>
        </p:nvSpPr>
        <p:spPr>
          <a:xfrm>
            <a:off x="4201327" y="4115414"/>
            <a:ext cx="4863160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DD52BB-A7D9-9887-6537-80EBFF49926A}"/>
              </a:ext>
            </a:extLst>
          </p:cNvPr>
          <p:cNvSpPr/>
          <p:nvPr/>
        </p:nvSpPr>
        <p:spPr>
          <a:xfrm>
            <a:off x="4207955" y="4493100"/>
            <a:ext cx="4863160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27A9C54-2527-ABBB-108A-17E6F5E0404A}"/>
              </a:ext>
            </a:extLst>
          </p:cNvPr>
          <p:cNvSpPr/>
          <p:nvPr/>
        </p:nvSpPr>
        <p:spPr>
          <a:xfrm>
            <a:off x="4161574" y="5732177"/>
            <a:ext cx="4863160" cy="70837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E829CA9-512D-D9B1-692D-D6247DD98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76" b="23078"/>
          <a:stretch/>
        </p:blipFill>
        <p:spPr>
          <a:xfrm>
            <a:off x="474662" y="1861878"/>
            <a:ext cx="11242676" cy="470217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4FEEBF4-34F3-26BA-8113-7E586D6779AE}"/>
              </a:ext>
            </a:extLst>
          </p:cNvPr>
          <p:cNvSpPr/>
          <p:nvPr/>
        </p:nvSpPr>
        <p:spPr>
          <a:xfrm>
            <a:off x="3949536" y="3256969"/>
            <a:ext cx="4863160" cy="5526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54D05ED-67AF-1E9C-F100-5B63012A4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62" b="6066"/>
          <a:stretch/>
        </p:blipFill>
        <p:spPr>
          <a:xfrm>
            <a:off x="474660" y="1861878"/>
            <a:ext cx="11242677" cy="4702174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8EF386F3-4AFF-86BC-307F-4DC49A9E2B3E}"/>
              </a:ext>
            </a:extLst>
          </p:cNvPr>
          <p:cNvSpPr/>
          <p:nvPr/>
        </p:nvSpPr>
        <p:spPr>
          <a:xfrm>
            <a:off x="7977809" y="3339476"/>
            <a:ext cx="662608" cy="39825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BC50E498-5685-9A19-9D4A-C2D4E945FA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76" b="6066"/>
          <a:stretch/>
        </p:blipFill>
        <p:spPr>
          <a:xfrm>
            <a:off x="474660" y="1861877"/>
            <a:ext cx="11242677" cy="4702174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AF49556-4000-CAF0-1B5A-25CF867E287A}"/>
              </a:ext>
            </a:extLst>
          </p:cNvPr>
          <p:cNvSpPr/>
          <p:nvPr/>
        </p:nvSpPr>
        <p:spPr>
          <a:xfrm>
            <a:off x="2849217" y="4973858"/>
            <a:ext cx="5831342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1" grpId="0" animBg="1"/>
      <p:bldP spid="24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0C70B-E67B-6722-E382-B795E415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Relatórios de cadastro individual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0A41A5E-5425-82B0-70FE-BEA2284ABE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6254" t="16223" r="19098" b="9296"/>
          <a:stretch/>
        </p:blipFill>
        <p:spPr>
          <a:xfrm>
            <a:off x="1364974" y="1563757"/>
            <a:ext cx="8892210" cy="4982818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F8A59C4-26D3-3A41-F632-D9F2505E18C8}"/>
              </a:ext>
            </a:extLst>
          </p:cNvPr>
          <p:cNvSpPr/>
          <p:nvPr/>
        </p:nvSpPr>
        <p:spPr>
          <a:xfrm>
            <a:off x="2252869" y="3816626"/>
            <a:ext cx="3843131" cy="1457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4D1759-11A5-81EB-E6A8-0643D074C412}"/>
              </a:ext>
            </a:extLst>
          </p:cNvPr>
          <p:cNvSpPr/>
          <p:nvPr/>
        </p:nvSpPr>
        <p:spPr>
          <a:xfrm>
            <a:off x="2219741" y="3611217"/>
            <a:ext cx="3843131" cy="1457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36FBEE9-EF49-4530-4488-436B3C0A4C43}"/>
              </a:ext>
            </a:extLst>
          </p:cNvPr>
          <p:cNvSpPr/>
          <p:nvPr/>
        </p:nvSpPr>
        <p:spPr>
          <a:xfrm>
            <a:off x="2279377" y="5035825"/>
            <a:ext cx="3843131" cy="41081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A1169-C1AB-8743-CB21-E0DD0F44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ADICIONAR CAMADAS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7DE38E-F13F-CDDD-B6E5-1A1D32A4F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485"/>
          <a:stretch/>
        </p:blipFill>
        <p:spPr>
          <a:xfrm>
            <a:off x="516834" y="1484244"/>
            <a:ext cx="11155919" cy="5247862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91466967-EC08-6D09-ED83-FE59A7014C0F}"/>
              </a:ext>
            </a:extLst>
          </p:cNvPr>
          <p:cNvSpPr/>
          <p:nvPr/>
        </p:nvSpPr>
        <p:spPr>
          <a:xfrm>
            <a:off x="967409" y="1722783"/>
            <a:ext cx="622852" cy="622852"/>
          </a:xfrm>
          <a:prstGeom prst="curved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1E1FB94-3601-6582-042E-066ADA204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4532"/>
          <a:stretch/>
        </p:blipFill>
        <p:spPr>
          <a:xfrm>
            <a:off x="516834" y="1484242"/>
            <a:ext cx="11155919" cy="5247863"/>
          </a:xfrm>
          <a:prstGeom prst="rect">
            <a:avLst/>
          </a:prstGeom>
        </p:spPr>
      </p:pic>
      <p:sp>
        <p:nvSpPr>
          <p:cNvPr id="10" name="Seta: Curva para a Esquerda 9">
            <a:extLst>
              <a:ext uri="{FF2B5EF4-FFF2-40B4-BE49-F238E27FC236}">
                <a16:creationId xmlns:a16="http://schemas.microsoft.com/office/drawing/2014/main" id="{6D537196-68AB-85D0-931C-ABE783B32BC2}"/>
              </a:ext>
            </a:extLst>
          </p:cNvPr>
          <p:cNvSpPr/>
          <p:nvPr/>
        </p:nvSpPr>
        <p:spPr>
          <a:xfrm>
            <a:off x="4247322" y="1782418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A0E6D64A-C8D4-08BF-FDA0-504B04834F7B}"/>
              </a:ext>
            </a:extLst>
          </p:cNvPr>
          <p:cNvSpPr/>
          <p:nvPr/>
        </p:nvSpPr>
        <p:spPr>
          <a:xfrm>
            <a:off x="2796209" y="2956162"/>
            <a:ext cx="622852" cy="622852"/>
          </a:xfrm>
          <a:prstGeom prst="curved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B312DA6-1B5B-1032-1816-BC2E16663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5" b="5873"/>
          <a:stretch/>
        </p:blipFill>
        <p:spPr>
          <a:xfrm>
            <a:off x="516834" y="1484241"/>
            <a:ext cx="11155919" cy="5247864"/>
          </a:xfrm>
          <a:prstGeom prst="rect">
            <a:avLst/>
          </a:prstGeom>
        </p:spPr>
      </p:pic>
      <p:sp>
        <p:nvSpPr>
          <p:cNvPr id="16" name="Seta: Curva para a Esquerda 15">
            <a:extLst>
              <a:ext uri="{FF2B5EF4-FFF2-40B4-BE49-F238E27FC236}">
                <a16:creationId xmlns:a16="http://schemas.microsoft.com/office/drawing/2014/main" id="{775CBB7B-4C2E-3583-8766-09898C68727E}"/>
              </a:ext>
            </a:extLst>
          </p:cNvPr>
          <p:cNvSpPr/>
          <p:nvPr/>
        </p:nvSpPr>
        <p:spPr>
          <a:xfrm>
            <a:off x="2796209" y="2151750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A15C71A-BEF3-AA71-A1C5-B5E5E0AFD09A}"/>
              </a:ext>
            </a:extLst>
          </p:cNvPr>
          <p:cNvSpPr txBox="1"/>
          <p:nvPr/>
        </p:nvSpPr>
        <p:spPr>
          <a:xfrm>
            <a:off x="5354265" y="2405270"/>
            <a:ext cx="515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VAI ABRIR OUTRA JANELA NO NAVEGADOR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0DECA3E-2F10-3049-8D5C-46B5AED90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" b="6451"/>
          <a:stretch/>
        </p:blipFill>
        <p:spPr>
          <a:xfrm>
            <a:off x="516834" y="1484239"/>
            <a:ext cx="11155919" cy="5247863"/>
          </a:xfrm>
          <a:prstGeom prst="rect">
            <a:avLst/>
          </a:prstGeom>
        </p:spPr>
      </p:pic>
      <p:sp>
        <p:nvSpPr>
          <p:cNvPr id="20" name="Seta: Curva para a Esquerda 19">
            <a:extLst>
              <a:ext uri="{FF2B5EF4-FFF2-40B4-BE49-F238E27FC236}">
                <a16:creationId xmlns:a16="http://schemas.microsoft.com/office/drawing/2014/main" id="{E2C2D79F-DE50-D1CD-A943-07C1E97C898E}"/>
              </a:ext>
            </a:extLst>
          </p:cNvPr>
          <p:cNvSpPr/>
          <p:nvPr/>
        </p:nvSpPr>
        <p:spPr>
          <a:xfrm>
            <a:off x="1881809" y="2589936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3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6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D7ACC-B885-79AE-B4D0-504BCF94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SUBSTITUIR O MAPA BÁSICO POR ATLAS SIMPLES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3AF2E2-6B47-7938-D09B-3CDDA0885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5485"/>
          <a:stretch/>
        </p:blipFill>
        <p:spPr>
          <a:xfrm>
            <a:off x="683999" y="1558425"/>
            <a:ext cx="10609877" cy="5074288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3626160F-A3EC-197B-6EF9-24EF494CB34D}"/>
              </a:ext>
            </a:extLst>
          </p:cNvPr>
          <p:cNvSpPr/>
          <p:nvPr/>
        </p:nvSpPr>
        <p:spPr>
          <a:xfrm>
            <a:off x="1987826" y="4524754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Seta: Curva para a Esquerda 6">
            <a:extLst>
              <a:ext uri="{FF2B5EF4-FFF2-40B4-BE49-F238E27FC236}">
                <a16:creationId xmlns:a16="http://schemas.microsoft.com/office/drawing/2014/main" id="{A795A518-FE61-EC8F-7598-73EDD1DA30E5}"/>
              </a:ext>
            </a:extLst>
          </p:cNvPr>
          <p:cNvSpPr/>
          <p:nvPr/>
        </p:nvSpPr>
        <p:spPr>
          <a:xfrm>
            <a:off x="2994992" y="3570597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69D7343-57AE-FC92-8859-F7DF82732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5099"/>
          <a:stretch/>
        </p:blipFill>
        <p:spPr>
          <a:xfrm>
            <a:off x="683998" y="1558424"/>
            <a:ext cx="10609878" cy="50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87F3D-33F4-170C-BA43-EF86ADB9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CRIE UMA CAMADA CHAMADA: REDE DE ATENÇÃO PSICOSSOCIAL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19117-8F44-C3F4-A1C4-FFE25BD2C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596153"/>
            <a:ext cx="10774016" cy="5079922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6EA5C30F-CA4D-0AE3-14E8-64D940EC9943}"/>
              </a:ext>
            </a:extLst>
          </p:cNvPr>
          <p:cNvSpPr/>
          <p:nvPr/>
        </p:nvSpPr>
        <p:spPr>
          <a:xfrm>
            <a:off x="2067339" y="2126110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Seta: Curva para a Esquerda 6">
            <a:extLst>
              <a:ext uri="{FF2B5EF4-FFF2-40B4-BE49-F238E27FC236}">
                <a16:creationId xmlns:a16="http://schemas.microsoft.com/office/drawing/2014/main" id="{A2D084B0-6E3C-024C-5156-EFEB13A34FB2}"/>
              </a:ext>
            </a:extLst>
          </p:cNvPr>
          <p:cNvSpPr/>
          <p:nvPr/>
        </p:nvSpPr>
        <p:spPr>
          <a:xfrm>
            <a:off x="2345634" y="3278919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5C0D4A-3B09-48CD-7109-FA85389DF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5485"/>
          <a:stretch/>
        </p:blipFill>
        <p:spPr>
          <a:xfrm>
            <a:off x="684000" y="1596152"/>
            <a:ext cx="10774015" cy="50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3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6E8D6-5950-739C-4C7A-C0C9823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Inserir marcadores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2549F7-0D0B-0A14-9AD9-EEFF1F47E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6645"/>
          <a:stretch/>
        </p:blipFill>
        <p:spPr>
          <a:xfrm>
            <a:off x="642730" y="1520801"/>
            <a:ext cx="10906539" cy="51450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9250D5C-AAC3-AC1B-6006-DD15A180FC3B}"/>
              </a:ext>
            </a:extLst>
          </p:cNvPr>
          <p:cNvSpPr/>
          <p:nvPr/>
        </p:nvSpPr>
        <p:spPr>
          <a:xfrm>
            <a:off x="4068417" y="1961318"/>
            <a:ext cx="450574" cy="4638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D25DCF2-E7FF-F7E2-4CEF-A2A93E137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7003"/>
          <a:stretch/>
        </p:blipFill>
        <p:spPr>
          <a:xfrm>
            <a:off x="642730" y="1520800"/>
            <a:ext cx="10906539" cy="514504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24D35BA3-25C8-92EB-CD54-4E6C07F12BDC}"/>
              </a:ext>
            </a:extLst>
          </p:cNvPr>
          <p:cNvSpPr/>
          <p:nvPr/>
        </p:nvSpPr>
        <p:spPr>
          <a:xfrm>
            <a:off x="4664765" y="3525078"/>
            <a:ext cx="2650435" cy="8216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E35A4DD-F944-B41F-BC65-5C575956C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4" b="5679"/>
          <a:stretch/>
        </p:blipFill>
        <p:spPr>
          <a:xfrm>
            <a:off x="601462" y="1520798"/>
            <a:ext cx="10906539" cy="51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E785-4206-C54E-E456-359A040C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Nomeando o marcador e trocando o ícone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7A0F76-2669-1DCD-2F3F-128B74816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485"/>
          <a:stretch/>
        </p:blipFill>
        <p:spPr>
          <a:xfrm>
            <a:off x="450574" y="1557876"/>
            <a:ext cx="10774017" cy="5068212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D4BBD09E-3647-7E1A-15D4-7E5CDF6E2D70}"/>
              </a:ext>
            </a:extLst>
          </p:cNvPr>
          <p:cNvSpPr/>
          <p:nvPr/>
        </p:nvSpPr>
        <p:spPr>
          <a:xfrm>
            <a:off x="2120348" y="3843130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002965D-B947-CAE3-A05B-F48421666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4" b="5679"/>
          <a:stretch/>
        </p:blipFill>
        <p:spPr>
          <a:xfrm>
            <a:off x="450574" y="1557877"/>
            <a:ext cx="10774017" cy="5068211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921A961C-4FC9-D70A-A6A7-094452C52867}"/>
              </a:ext>
            </a:extLst>
          </p:cNvPr>
          <p:cNvSpPr/>
          <p:nvPr/>
        </p:nvSpPr>
        <p:spPr>
          <a:xfrm>
            <a:off x="2975113" y="4240696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90482-D6A3-F7CD-46EA-7D00CF379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5" b="6066"/>
          <a:stretch/>
        </p:blipFill>
        <p:spPr>
          <a:xfrm>
            <a:off x="450574" y="1571128"/>
            <a:ext cx="10774017" cy="5068212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D93121DE-58CC-25C5-EB0C-91DE7185FF16}"/>
              </a:ext>
            </a:extLst>
          </p:cNvPr>
          <p:cNvSpPr/>
          <p:nvPr/>
        </p:nvSpPr>
        <p:spPr>
          <a:xfrm>
            <a:off x="3127513" y="4393096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Esquerda 13">
            <a:extLst>
              <a:ext uri="{FF2B5EF4-FFF2-40B4-BE49-F238E27FC236}">
                <a16:creationId xmlns:a16="http://schemas.microsoft.com/office/drawing/2014/main" id="{5C0A67AB-0D81-45AD-EC73-4590437344E5}"/>
              </a:ext>
            </a:extLst>
          </p:cNvPr>
          <p:cNvSpPr/>
          <p:nvPr/>
        </p:nvSpPr>
        <p:spPr>
          <a:xfrm>
            <a:off x="6321287" y="4790662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59F00DE-FAAC-D0A6-08EF-C14E0E32F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45" b="5292"/>
          <a:stretch/>
        </p:blipFill>
        <p:spPr>
          <a:xfrm>
            <a:off x="450574" y="1571128"/>
            <a:ext cx="10774017" cy="50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1C1BC-AD7A-A90E-54E3-EF5FF7E8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PONTOS DA REDE DE ATENÇÃO PSICOSSOCIAL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638998-8644-7BF7-0C20-9BB76B243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61330" y="1577010"/>
            <a:ext cx="10869340" cy="50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FDBD7B-3F7F-CB52-124C-45AB4883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de apoio comunitário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79290B-C14F-EFEE-D8FA-1DEA9377F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485"/>
          <a:stretch/>
        </p:blipFill>
        <p:spPr>
          <a:xfrm>
            <a:off x="683999" y="1470639"/>
            <a:ext cx="11184835" cy="526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2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 – digite o e-mail  abaixo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03AF36-0523-1119-2F31-11BEB0EE6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" t="15056" r="2391" b="6645"/>
          <a:stretch/>
        </p:blipFill>
        <p:spPr>
          <a:xfrm>
            <a:off x="397565" y="1944578"/>
            <a:ext cx="11489634" cy="446598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B724CB-2904-BE7F-5799-ADC78FA216EA}"/>
              </a:ext>
            </a:extLst>
          </p:cNvPr>
          <p:cNvSpPr/>
          <p:nvPr/>
        </p:nvSpPr>
        <p:spPr>
          <a:xfrm>
            <a:off x="4412974" y="3564834"/>
            <a:ext cx="3458817" cy="515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65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3BEC35-158E-2EF2-4906-94D1C7708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Diagnóstico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7A337D-6639-9070-4609-06D7178626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099"/>
          <a:stretch/>
        </p:blipFill>
        <p:spPr>
          <a:xfrm>
            <a:off x="655982" y="1471100"/>
            <a:ext cx="10880035" cy="514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DD45D1-745F-BC29-81C6-EB1C213C1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do território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AEF9BB-B362-2BA9-FA51-AA9691AA2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6259"/>
          <a:stretch/>
        </p:blipFill>
        <p:spPr>
          <a:xfrm>
            <a:off x="483704" y="1497532"/>
            <a:ext cx="11032435" cy="514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39D13A-818F-F468-40DC-48585AC80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Delimitação da área e microárea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0EB9D7E-4116-5D02-50CE-D4D9AEDAB0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6452"/>
          <a:stretch/>
        </p:blipFill>
        <p:spPr>
          <a:xfrm>
            <a:off x="225287" y="1527377"/>
            <a:ext cx="10880035" cy="5058953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56F64A99-D117-A5ED-3563-E83EA6EC207D}"/>
              </a:ext>
            </a:extLst>
          </p:cNvPr>
          <p:cNvSpPr/>
          <p:nvPr/>
        </p:nvSpPr>
        <p:spPr>
          <a:xfrm>
            <a:off x="3419060" y="1815548"/>
            <a:ext cx="569843" cy="569844"/>
          </a:xfrm>
          <a:prstGeom prst="ellipse">
            <a:avLst/>
          </a:prstGeom>
          <a:noFill/>
          <a:ln w="76200"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4F8377B-5C94-F70E-6289-21C9CB656D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7806"/>
          <a:stretch/>
        </p:blipFill>
        <p:spPr>
          <a:xfrm>
            <a:off x="225286" y="1527376"/>
            <a:ext cx="10880035" cy="5058954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6495A85C-F91F-B4BE-A244-BEE8EEA16833}"/>
              </a:ext>
            </a:extLst>
          </p:cNvPr>
          <p:cNvSpPr/>
          <p:nvPr/>
        </p:nvSpPr>
        <p:spPr>
          <a:xfrm>
            <a:off x="5744816" y="2100471"/>
            <a:ext cx="1802296" cy="344557"/>
          </a:xfrm>
          <a:prstGeom prst="left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F097FE0-7668-9E47-B972-5577DCF3B7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5" b="5292"/>
          <a:stretch/>
        </p:blipFill>
        <p:spPr>
          <a:xfrm>
            <a:off x="225286" y="1527374"/>
            <a:ext cx="10880035" cy="5058953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94C558F1-F42A-CA40-0E5C-68C7149FB5B7}"/>
              </a:ext>
            </a:extLst>
          </p:cNvPr>
          <p:cNvSpPr txBox="1"/>
          <p:nvPr/>
        </p:nvSpPr>
        <p:spPr>
          <a:xfrm>
            <a:off x="5950226" y="3048000"/>
            <a:ext cx="439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Após delimitar a área coloque o no nome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3DBE4929-9590-6544-A58C-09A0F23EC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7" t="22257" r="8913" b="3940"/>
          <a:stretch/>
        </p:blipFill>
        <p:spPr>
          <a:xfrm>
            <a:off x="225286" y="1527371"/>
            <a:ext cx="10880035" cy="505895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278A1114-32DA-1DD3-9A77-BE7E84B91247}"/>
              </a:ext>
            </a:extLst>
          </p:cNvPr>
          <p:cNvSpPr txBox="1"/>
          <p:nvPr/>
        </p:nvSpPr>
        <p:spPr>
          <a:xfrm>
            <a:off x="5062331" y="2514309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Insira cor clicando no balde de tintas</a:t>
            </a:r>
          </a:p>
        </p:txBody>
      </p:sp>
    </p:spTree>
    <p:extLst>
      <p:ext uri="{BB962C8B-B14F-4D97-AF65-F5344CB8AC3E}">
        <p14:creationId xmlns:p14="http://schemas.microsoft.com/office/powerpoint/2010/main" val="3772831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6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 – digite a senha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8D551A7-B83A-0218-29DD-476EE93B85C4}"/>
              </a:ext>
            </a:extLst>
          </p:cNvPr>
          <p:cNvGrpSpPr/>
          <p:nvPr/>
        </p:nvGrpSpPr>
        <p:grpSpPr>
          <a:xfrm>
            <a:off x="683999" y="1802295"/>
            <a:ext cx="10966174" cy="4883426"/>
            <a:chOff x="683999" y="1802295"/>
            <a:chExt cx="10966174" cy="4883426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17F7F21-D086-9069-84EE-FAC304462F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70" t="17166" r="2391" b="7225"/>
            <a:stretch/>
          </p:blipFill>
          <p:spPr>
            <a:xfrm>
              <a:off x="683999" y="1802295"/>
              <a:ext cx="10966174" cy="4883426"/>
            </a:xfrm>
            <a:prstGeom prst="rect">
              <a:avLst/>
            </a:prstGeom>
          </p:spPr>
        </p:pic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FE3F6B59-CE57-70AD-1B97-8D9DCF0F2055}"/>
                </a:ext>
              </a:extLst>
            </p:cNvPr>
            <p:cNvSpPr/>
            <p:nvPr/>
          </p:nvSpPr>
          <p:spPr>
            <a:xfrm>
              <a:off x="4437677" y="3935896"/>
              <a:ext cx="3458817" cy="308112"/>
            </a:xfrm>
            <a:prstGeom prst="rect">
              <a:avLst/>
            </a:prstGeom>
            <a:solidFill>
              <a:srgbClr val="C0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2984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 – ACESSE 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6A072-0D40-E929-52E2-2C4326630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8" t="9450" b="13605"/>
          <a:stretch/>
        </p:blipFill>
        <p:spPr>
          <a:xfrm>
            <a:off x="1232450" y="1357637"/>
            <a:ext cx="9037983" cy="475529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8D1471B-A99B-DA7A-3C5B-642F4246A234}"/>
              </a:ext>
            </a:extLst>
          </p:cNvPr>
          <p:cNvSpPr/>
          <p:nvPr/>
        </p:nvSpPr>
        <p:spPr>
          <a:xfrm>
            <a:off x="9157252" y="2213113"/>
            <a:ext cx="742122" cy="71561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6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 – ACESSAR O MENU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33936D-BA55-DDD3-24E6-F3016AFC3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6839"/>
          <a:stretch/>
        </p:blipFill>
        <p:spPr>
          <a:xfrm>
            <a:off x="683999" y="1855304"/>
            <a:ext cx="10537553" cy="487680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7839FB9-01B2-301C-F1FB-B17C8AC202A4}"/>
              </a:ext>
            </a:extLst>
          </p:cNvPr>
          <p:cNvSpPr/>
          <p:nvPr/>
        </p:nvSpPr>
        <p:spPr>
          <a:xfrm>
            <a:off x="599387" y="1762539"/>
            <a:ext cx="742122" cy="71561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90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 – ACESSAR “SALVOS”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D4D18E-F224-4508-C191-2041A5CB0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802433"/>
            <a:ext cx="10358101" cy="48838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6ECFF0A-A0D7-0EFE-D000-DE01A17FA769}"/>
              </a:ext>
            </a:extLst>
          </p:cNvPr>
          <p:cNvSpPr/>
          <p:nvPr/>
        </p:nvSpPr>
        <p:spPr>
          <a:xfrm>
            <a:off x="778839" y="2358887"/>
            <a:ext cx="1102970" cy="50358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98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 – ACESSAR “MAPAS”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69CB77-B071-9D86-0851-2A356041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778839" y="1777011"/>
            <a:ext cx="10103271" cy="47636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7FE15A0-14CB-46E3-DA2F-0564B4AFDD26}"/>
              </a:ext>
            </a:extLst>
          </p:cNvPr>
          <p:cNvSpPr/>
          <p:nvPr/>
        </p:nvSpPr>
        <p:spPr>
          <a:xfrm>
            <a:off x="3525078" y="2279375"/>
            <a:ext cx="914400" cy="43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2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 – ACESSAR “CRIAR MAPA”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69CB77-B071-9D86-0851-2A356041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778839" y="1777011"/>
            <a:ext cx="10103271" cy="47636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7FE15A0-14CB-46E3-DA2F-0564B4AFDD26}"/>
              </a:ext>
            </a:extLst>
          </p:cNvPr>
          <p:cNvSpPr/>
          <p:nvPr/>
        </p:nvSpPr>
        <p:spPr>
          <a:xfrm>
            <a:off x="2358885" y="6135759"/>
            <a:ext cx="914400" cy="43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0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85_TF00450287.potx" id="{814D308D-9714-4366-95F6-F5AC3AF417DF}" vid="{3CF6833A-9199-401F-BA88-00AE8E801A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consultório de assistência médica</Template>
  <TotalTime>1250</TotalTime>
  <Words>252</Words>
  <Application>Microsoft Office PowerPoint</Application>
  <PresentationFormat>Widescreen</PresentationFormat>
  <Paragraphs>43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7" baseType="lpstr">
      <vt:lpstr>Arial</vt:lpstr>
      <vt:lpstr>Arial </vt:lpstr>
      <vt:lpstr>Calibri</vt:lpstr>
      <vt:lpstr>Gill Sans MT</vt:lpstr>
      <vt:lpstr>Tema do Office</vt:lpstr>
      <vt:lpstr>Apresentação do PowerPoint</vt:lpstr>
      <vt:lpstr>Passo 1 – fazer o login </vt:lpstr>
      <vt:lpstr>Passo 2 – digite o e-mail  abaixo</vt:lpstr>
      <vt:lpstr>Passo 2 – digite a senha</vt:lpstr>
      <vt:lpstr>Passo 3 – ACESSE O APLICATIVO</vt:lpstr>
      <vt:lpstr>Passo 3 – ACESSAR O MENU</vt:lpstr>
      <vt:lpstr>Passo 4 – ACESSAR “SALVOS”</vt:lpstr>
      <vt:lpstr>Passo 4 – ACESSAR “MAPAS”</vt:lpstr>
      <vt:lpstr>Passo 5 – ACESSAR “CRIAR MAPA”</vt:lpstr>
      <vt:lpstr>Passo 6 – UMA NOVA ABA VAI ABRIR.  ACESSAR “CRIAR UM NOVO MAPA”</vt:lpstr>
      <vt:lpstr>Passo 7– CLIQUE NO “MAPA SEM TÍTULO”</vt:lpstr>
      <vt:lpstr>Passo 7– digite o nome do mapa </vt:lpstr>
      <vt:lpstr>Passo 8– digite o nome de granja na caixa de texto </vt:lpstr>
      <vt:lpstr>Passo 9– clique em adicionar mapa</vt:lpstr>
      <vt:lpstr>Passo 10– clique no balde de tinta para mudar cor do ícone ou o próprio ícone</vt:lpstr>
      <vt:lpstr>Camadas cartográficas</vt:lpstr>
      <vt:lpstr>Apresentação do PowerPoint</vt:lpstr>
      <vt:lpstr>Para  acessar os dois relatórios</vt:lpstr>
      <vt:lpstr>RELATÓRIO DE CADASTRO DOMICILIAR E TERRITORIAL</vt:lpstr>
      <vt:lpstr>RELATÓRIO DE CADASTRO DOMICILIAR E TERRITORIAL</vt:lpstr>
      <vt:lpstr>Relatórios De cadastro individual</vt:lpstr>
      <vt:lpstr>Relatórios de cadastro individual</vt:lpstr>
      <vt:lpstr>ADICIONAR CAMADAS </vt:lpstr>
      <vt:lpstr>SUBSTITUIR O MAPA BÁSICO POR ATLAS SIMPLES</vt:lpstr>
      <vt:lpstr>CRIE UMA CAMADA CHAMADA: REDE DE ATENÇÃO PSICOSSOCIAL</vt:lpstr>
      <vt:lpstr>Inserir marcadores</vt:lpstr>
      <vt:lpstr>Nomeando o marcador e trocando o ícone</vt:lpstr>
      <vt:lpstr>PONTOS DA REDE DE ATENÇÃO PSICOSSOCIAL</vt:lpstr>
      <vt:lpstr>Rede de apoio comunitário</vt:lpstr>
      <vt:lpstr>Diagnóstico territorial</vt:lpstr>
      <vt:lpstr>Mapa do território</vt:lpstr>
      <vt:lpstr>Delimitação da área e microárea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saúde Solução do OFFICE</dc:title>
  <dc:creator>Marcio Tintina</dc:creator>
  <cp:lastModifiedBy>Marcio Tintina</cp:lastModifiedBy>
  <cp:revision>36</cp:revision>
  <dcterms:created xsi:type="dcterms:W3CDTF">2023-08-02T11:12:00Z</dcterms:created>
  <dcterms:modified xsi:type="dcterms:W3CDTF">2023-08-22T19:57:17Z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